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8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413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180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067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37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1754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8956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8861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270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0974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144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0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35AD8-39F3-4653-903E-543C8CE9D5EF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2E5AD-5AA6-407F-837C-4C088477996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857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B0E0744-9680-49D0-A933-3DBA56DE44D7}"/>
              </a:ext>
            </a:extLst>
          </p:cNvPr>
          <p:cNvSpPr txBox="1"/>
          <p:nvPr/>
        </p:nvSpPr>
        <p:spPr>
          <a:xfrm>
            <a:off x="246185" y="291708"/>
            <a:ext cx="6444761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Calibri" panose="020F0502020204030204" pitchFamily="34" charset="0"/>
              </a:rPr>
              <a:t>Guía rápida del Contralor Social</a:t>
            </a:r>
          </a:p>
          <a:p>
            <a:pPr algn="ctr"/>
            <a:endParaRPr lang="es-MX" sz="2000" b="1" dirty="0">
              <a:latin typeface="Calibri" panose="020F0502020204030204" pitchFamily="34" charset="0"/>
            </a:endParaRPr>
          </a:p>
          <a:p>
            <a:pPr algn="ctr"/>
            <a:r>
              <a:rPr lang="es-MX" sz="2000" b="1" dirty="0">
                <a:latin typeface="Calibri" panose="020F0502020204030204" pitchFamily="34" charset="0"/>
              </a:rPr>
              <a:t>Programa Nacional De </a:t>
            </a:r>
          </a:p>
          <a:p>
            <a:pPr algn="ctr"/>
            <a:r>
              <a:rPr lang="es-MX" sz="2000" b="1">
                <a:latin typeface="Calibri" panose="020F0502020204030204" pitchFamily="34" charset="0"/>
              </a:rPr>
              <a:t>Reconstrucción </a:t>
            </a:r>
            <a:r>
              <a:rPr lang="es-ES" sz="2000" b="1">
                <a:latin typeface="Calibri" panose="020F0502020204030204" pitchFamily="34" charset="0"/>
              </a:rPr>
              <a:t>2020</a:t>
            </a:r>
            <a:endParaRPr lang="es-MX" sz="2000" b="1" dirty="0">
              <a:latin typeface="Calibri" panose="020F0502020204030204" pitchFamily="34" charset="0"/>
            </a:endParaRPr>
          </a:p>
          <a:p>
            <a:pPr algn="ctr"/>
            <a:endParaRPr lang="es-MX" sz="2000" dirty="0">
              <a:latin typeface="Baskerville Old Face" panose="02020602080505020303" pitchFamily="18" charset="0"/>
            </a:endParaRPr>
          </a:p>
          <a:p>
            <a:pPr algn="just"/>
            <a:r>
              <a:rPr lang="es-MX" sz="1600" dirty="0"/>
              <a:t>La Secretaría de Cultura Federal a través del Programa Nacional de Reconstrucción </a:t>
            </a:r>
            <a:r>
              <a:rPr lang="es-MX" sz="1600"/>
              <a:t>PEF </a:t>
            </a:r>
            <a:r>
              <a:rPr lang="es-ES" sz="1600"/>
              <a:t>2020</a:t>
            </a:r>
            <a:r>
              <a:rPr lang="es-MX" sz="1600"/>
              <a:t> </a:t>
            </a:r>
            <a:r>
              <a:rPr lang="es-MX" sz="1600" dirty="0"/>
              <a:t>tiene como objetivo atender con un enfoque de derechos humanos a la población afectada por los sismos de septiembre de 2017 y febrero de 2018, lo anterior a través de acciones de Restauración, Rehabilitación, Conservación, Mantenimiento, Capacitación y Prevención en Bienes Culturales que son parte del patrimonio cultural de las comunidades.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Es de gran interés para el H. Ayuntamiento de Izúcar de Matamoros recuperar los inmuebles de gran valor histórico cultural que otorgan identidad, enraizamiento y orgullo por lo propio que ofrece nuestra tierra. En este sentido, y con nuestra participación en el Programa Nacional de Reconstrucción, Izúcar actualmente se encuentra en el proceso de rehabilitación de seis inmuebles.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En dicho contexto y con el propósito de fomentar y promover una cultura de transparencia, honradez y eficacia, así como prevenir posibles irregularidades y hacer más eficiente la aplicación de recursos, combatir actos de corrupción e incentivar la rendición de cuentas, el Ayuntamiento de Izúcar de Matamoros dará cumplimiento al compromiso de Contraloría Social a través de las acciones previstas para tal fin.</a:t>
            </a:r>
          </a:p>
          <a:p>
            <a:pPr algn="just"/>
            <a:endParaRPr lang="es-MX" sz="2000" dirty="0">
              <a:latin typeface="Baskerville Old Face" panose="02020602080505020303" pitchFamily="18" charset="0"/>
            </a:endParaRPr>
          </a:p>
          <a:p>
            <a:pPr algn="ctr"/>
            <a:endParaRPr lang="es-MX" sz="2000" dirty="0">
              <a:latin typeface="Baskerville Old Face" panose="02020602080505020303" pitchFamily="18" charset="0"/>
            </a:endParaRPr>
          </a:p>
          <a:p>
            <a:pPr algn="just"/>
            <a:endParaRPr lang="es-MX" sz="2000" dirty="0">
              <a:latin typeface="Baskerville Old Face" panose="02020602080505020303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5DEA906-049D-4F46-AC49-FBB6FF00792A}"/>
              </a:ext>
            </a:extLst>
          </p:cNvPr>
          <p:cNvSpPr/>
          <p:nvPr/>
        </p:nvSpPr>
        <p:spPr>
          <a:xfrm>
            <a:off x="-1" y="8098351"/>
            <a:ext cx="6858000" cy="1020922"/>
          </a:xfrm>
          <a:prstGeom prst="rect">
            <a:avLst/>
          </a:prstGeom>
          <a:solidFill>
            <a:srgbClr val="A222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8F5E6BD-6B91-4CC1-B151-2EC66E3E9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180" y="8158826"/>
            <a:ext cx="2513853" cy="96044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C271C37-F8A4-4CF0-9D23-679A687403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537" y="8098351"/>
            <a:ext cx="718048" cy="102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200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AB19990-FC48-4AEA-B5BB-115057E9267F}"/>
              </a:ext>
            </a:extLst>
          </p:cNvPr>
          <p:cNvSpPr txBox="1"/>
          <p:nvPr/>
        </p:nvSpPr>
        <p:spPr>
          <a:xfrm>
            <a:off x="211015" y="377474"/>
            <a:ext cx="6435969" cy="800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/>
              <a:t>¿QUÉ ES LA CONTRALORÍA SOCIAL?</a:t>
            </a:r>
          </a:p>
          <a:p>
            <a:pPr algn="ctr"/>
            <a:endParaRPr lang="es-MX" sz="1600" b="1" dirty="0"/>
          </a:p>
          <a:p>
            <a:pPr algn="ctr"/>
            <a:endParaRPr lang="es-MX" sz="1600" b="1" dirty="0"/>
          </a:p>
          <a:p>
            <a:pPr algn="just"/>
            <a:r>
              <a:rPr lang="es-MX" sz="1600" dirty="0"/>
              <a:t>La contraloría social es un mecanismo de los beneficiarios, para que, de manera organizada, se verifique el cumplimiento de las metas y la correcta aplicación de los recursos públicos asignados a los programas de desarrollo social.*</a:t>
            </a:r>
          </a:p>
          <a:p>
            <a:pPr algn="ctr"/>
            <a:endParaRPr lang="es-MX" sz="1600" dirty="0"/>
          </a:p>
          <a:p>
            <a:pPr algn="just"/>
            <a:r>
              <a:rPr lang="es-MX" sz="1600" dirty="0"/>
              <a:t>La contraloría social constituye una práctica de transparencia y rendición de cuentas mediante la cual la ciudadanía participa en las actividades de seguimiento, supervisión y vigilancia de las acciones de gobierno, con la finalidad de mejorar los procesos de planeación, operación y evaluación de los programas sociales.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La contraloría social forma parte de una relación de corresponsabilidad entre los beneficiarios y los servidores públicos que atienden el programa federal. Ésta opera a través de dos actores fundamentales: los ejecutores y los beneficiarios, a saber que: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b="1" dirty="0"/>
              <a:t>Ejecutores: </a:t>
            </a:r>
            <a:r>
              <a:rPr lang="es-MX" sz="1600" dirty="0"/>
              <a:t>son las instituciones que ejercen los recursos públicos del programa federal a través de la realización de las obras y/o proyectos; es decir, el gobierno del ayuntamiento de la ciudad mexicana. 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b="1" dirty="0"/>
              <a:t>Beneficiarios: </a:t>
            </a:r>
            <a:r>
              <a:rPr lang="es-MX" sz="1600" dirty="0"/>
              <a:t>son aquellas personas que reciben apoyo del programa federal, en este caso, a través de las obras que se realizan en la ciudad mexicana patrimonio mundial.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Los beneficiarios pueden supervisar y vigilar las obras de manera individual o en grupo, integrando así, los Comités de Contraloría Social.</a:t>
            </a:r>
          </a:p>
          <a:p>
            <a:pPr algn="just"/>
            <a:endParaRPr lang="es-MX" sz="1100" dirty="0"/>
          </a:p>
          <a:p>
            <a:pPr algn="just"/>
            <a:r>
              <a:rPr lang="es-MX" sz="1100" dirty="0"/>
              <a:t>*De acuerdo con la Ley General de Desarrollo Social.</a:t>
            </a:r>
          </a:p>
          <a:p>
            <a:endParaRPr lang="es-MX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1931599-C3C4-4ECB-A2F2-E47409965126}"/>
              </a:ext>
            </a:extLst>
          </p:cNvPr>
          <p:cNvSpPr/>
          <p:nvPr/>
        </p:nvSpPr>
        <p:spPr>
          <a:xfrm>
            <a:off x="-1" y="8098351"/>
            <a:ext cx="6858000" cy="1020922"/>
          </a:xfrm>
          <a:prstGeom prst="rect">
            <a:avLst/>
          </a:prstGeom>
          <a:solidFill>
            <a:srgbClr val="A222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F2F1611-92BA-4F1F-B547-DCF0676D70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180" y="8158826"/>
            <a:ext cx="2513853" cy="96044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BB517EA-BED4-4DEF-BF84-E7EACEE827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537" y="8098351"/>
            <a:ext cx="718048" cy="102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49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AB19990-FC48-4AEA-B5BB-115057E9267F}"/>
              </a:ext>
            </a:extLst>
          </p:cNvPr>
          <p:cNvSpPr txBox="1"/>
          <p:nvPr/>
        </p:nvSpPr>
        <p:spPr>
          <a:xfrm>
            <a:off x="211015" y="377474"/>
            <a:ext cx="6435969" cy="800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/>
              <a:t>ACTIVIDADES DEL COMITÉ DE CONTRALORÍA SOCIAL</a:t>
            </a:r>
          </a:p>
          <a:p>
            <a:pPr algn="ctr"/>
            <a:endParaRPr lang="es-MX" sz="1600" b="1" dirty="0"/>
          </a:p>
          <a:p>
            <a:pPr algn="just"/>
            <a:r>
              <a:rPr lang="es-MX" sz="1600" b="1" dirty="0"/>
              <a:t>OBSERVAR: </a:t>
            </a:r>
          </a:p>
          <a:p>
            <a:pPr algn="just"/>
            <a:r>
              <a:rPr lang="es-MX" sz="1600" dirty="0"/>
              <a:t>Las personas que realizarán acciones de contraloría social deberán de participar activamente en la vigilancia de la ejecución de las obras en la ciudad mexicana.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Es indispensable que un representante del gobierno del ayuntamiento facilite el acceso a la información del proyecto de manera oportuna y veraz a la ciudadanía y a los integrantes de la contraloría social; asimismo deberá entregar los formatos para que el contralor social pueda identificar los aspectos a observar.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b="1" dirty="0"/>
              <a:t>INFORMAR: </a:t>
            </a:r>
          </a:p>
          <a:p>
            <a:pPr algn="just"/>
            <a:endParaRPr lang="es-MX" sz="16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600" dirty="0"/>
              <a:t>Emitir por única ocasión el Acta de Registro del Comité de Contraloría Social.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s-MX" sz="16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600" dirty="0"/>
              <a:t>Emitir los Informes de Contraloría Social.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b="1" dirty="0"/>
              <a:t>DENUNCIAR</a:t>
            </a:r>
            <a:r>
              <a:rPr lang="es-MX" sz="1600" dirty="0"/>
              <a:t> </a:t>
            </a:r>
          </a:p>
          <a:p>
            <a:pPr algn="just"/>
            <a:r>
              <a:rPr lang="es-MX" sz="1600" dirty="0"/>
              <a:t>Reportar y enviar quejas y/o denuncias ante las instancias correspondientes: </a:t>
            </a:r>
          </a:p>
          <a:p>
            <a:pPr algn="just"/>
            <a:endParaRPr lang="es-MX" sz="16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600" dirty="0"/>
              <a:t>Ayuntamiento de la ciudad.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600" dirty="0"/>
              <a:t>Dirección General de Sitios y Monumentos del Patrimonio Cultural.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600" dirty="0"/>
              <a:t>Órganos Estatales de Control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600" dirty="0"/>
              <a:t>Órgano Interno de Control de la Secretaría de Cultura.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600" dirty="0"/>
              <a:t>Secretaría de la Función Pública.</a:t>
            </a:r>
          </a:p>
          <a:p>
            <a:pPr algn="just"/>
            <a:endParaRPr lang="es-MX" sz="1600" dirty="0">
              <a:solidFill>
                <a:schemeClr val="bg1"/>
              </a:solidFill>
            </a:endParaRPr>
          </a:p>
          <a:p>
            <a:pPr algn="just"/>
            <a:endParaRPr lang="es-MX" sz="1600" dirty="0">
              <a:solidFill>
                <a:schemeClr val="bg1"/>
              </a:solidFill>
            </a:endParaRPr>
          </a:p>
          <a:p>
            <a:endParaRPr lang="es-MX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1931599-C3C4-4ECB-A2F2-E47409965126}"/>
              </a:ext>
            </a:extLst>
          </p:cNvPr>
          <p:cNvSpPr/>
          <p:nvPr/>
        </p:nvSpPr>
        <p:spPr>
          <a:xfrm>
            <a:off x="-1" y="8098351"/>
            <a:ext cx="6858000" cy="1020922"/>
          </a:xfrm>
          <a:prstGeom prst="rect">
            <a:avLst/>
          </a:prstGeom>
          <a:solidFill>
            <a:srgbClr val="A222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F2F1611-92BA-4F1F-B547-DCF0676D70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180" y="8158826"/>
            <a:ext cx="2513853" cy="96044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BB517EA-BED4-4DEF-BF84-E7EACEE827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537" y="8098351"/>
            <a:ext cx="718048" cy="102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03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AB19990-FC48-4AEA-B5BB-115057E9267F}"/>
              </a:ext>
            </a:extLst>
          </p:cNvPr>
          <p:cNvSpPr txBox="1"/>
          <p:nvPr/>
        </p:nvSpPr>
        <p:spPr>
          <a:xfrm>
            <a:off x="211015" y="377474"/>
            <a:ext cx="6435969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1600" b="1" dirty="0"/>
          </a:p>
          <a:p>
            <a:pPr algn="ctr"/>
            <a:r>
              <a:rPr lang="es-MX" sz="1600" b="1" dirty="0"/>
              <a:t>EL COMITÉ DE CONTRALORÍA SOCIAL DEBERÁ </a:t>
            </a:r>
          </a:p>
          <a:p>
            <a:pPr algn="ctr"/>
            <a:r>
              <a:rPr lang="es-MX" sz="1600" b="1" dirty="0"/>
              <a:t>CONOCER LOS SIGUIENTES DOCUMENTOS:</a:t>
            </a:r>
          </a:p>
          <a:p>
            <a:pPr algn="ctr"/>
            <a:endParaRPr lang="es-MX" sz="1600" b="1" dirty="0"/>
          </a:p>
          <a:p>
            <a:pPr algn="ctr"/>
            <a:endParaRPr lang="es-MX" sz="1600" b="1" dirty="0"/>
          </a:p>
          <a:p>
            <a:pPr marL="342900" indent="-342900" algn="just">
              <a:buFont typeface="+mj-lt"/>
              <a:buAutoNum type="arabicPeriod"/>
            </a:pPr>
            <a:r>
              <a:rPr lang="es-MX" sz="1600" dirty="0"/>
              <a:t>Reglas de Operación del Programa Nacional de Reconstrucción para el ejercicio fiscal 2020.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1600" dirty="0"/>
              <a:t>Lineamientos para la promoción y operación de la Contraloría Social en los programas federales de desarrollo social.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1600" dirty="0"/>
              <a:t>Esquema de Contraloría Social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1600" dirty="0"/>
              <a:t>Guía Operativa de Contraloría Social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MX" sz="1600" dirty="0"/>
              <a:t>Programa Anual de Trabajo de Contraloría Social </a:t>
            </a:r>
          </a:p>
          <a:p>
            <a:pPr algn="just"/>
            <a:endParaRPr lang="es-MX" sz="1600" dirty="0">
              <a:solidFill>
                <a:schemeClr val="bg1"/>
              </a:solidFill>
            </a:endParaRPr>
          </a:p>
          <a:p>
            <a:endParaRPr lang="es-MX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D1931599-C3C4-4ECB-A2F2-E47409965126}"/>
              </a:ext>
            </a:extLst>
          </p:cNvPr>
          <p:cNvSpPr/>
          <p:nvPr/>
        </p:nvSpPr>
        <p:spPr>
          <a:xfrm>
            <a:off x="-1" y="8098351"/>
            <a:ext cx="6858000" cy="1020922"/>
          </a:xfrm>
          <a:prstGeom prst="rect">
            <a:avLst/>
          </a:prstGeom>
          <a:solidFill>
            <a:srgbClr val="A222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F2F1611-92BA-4F1F-B547-DCF0676D70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180" y="8158826"/>
            <a:ext cx="2513853" cy="960447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CBB517EA-BED4-4DEF-BF84-E7EACEE827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537" y="8098351"/>
            <a:ext cx="718048" cy="1020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3313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673</Words>
  <Application>Microsoft Office PowerPoint</Application>
  <PresentationFormat>Carta (216 x 279 mm)</PresentationFormat>
  <Paragraphs>59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Baskerville Old Face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Yileni De la Torre</cp:lastModifiedBy>
  <cp:revision>2</cp:revision>
  <dcterms:created xsi:type="dcterms:W3CDTF">2020-02-27T00:26:07Z</dcterms:created>
  <dcterms:modified xsi:type="dcterms:W3CDTF">2020-12-26T23:00:58Z</dcterms:modified>
</cp:coreProperties>
</file>